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92" r:id="rId5"/>
    <p:sldId id="293" r:id="rId6"/>
    <p:sldId id="294" r:id="rId7"/>
    <p:sldId id="295" r:id="rId8"/>
    <p:sldId id="297" r:id="rId9"/>
    <p:sldId id="29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783462-C15E-44FA-B9D3-D0FF1BBA7B04}" v="128" dt="2024-02-25T12:37:27.3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108" d="100"/>
          <a:sy n="108" d="100"/>
        </p:scale>
        <p:origin x="714" y="10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12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15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8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rnawer/databricks_worksho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hyperlink" Target="https://community.cloud.databricks.com/login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jpg"/><Relationship Id="rId2" Type="http://schemas.openxmlformats.org/officeDocument/2006/relationships/hyperlink" Target="https://www.linkedin.com/in/jesus-arnau-84494441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/>
              <a:t>Introducción</a:t>
            </a:r>
            <a:r>
              <a:rPr lang="en-US" altLang="zh-CN" sz="4000" dirty="0"/>
              <a:t> a Databricks y </a:t>
            </a:r>
            <a:r>
              <a:rPr lang="en-US" altLang="zh-CN" sz="4000" dirty="0" err="1"/>
              <a:t>el</a:t>
            </a:r>
            <a:r>
              <a:rPr lang="en-US" altLang="zh-CN" sz="4000" dirty="0"/>
              <a:t> </a:t>
            </a:r>
            <a:r>
              <a:rPr lang="en-US" altLang="zh-CN" sz="4000" dirty="0" err="1"/>
              <a:t>ecosistema</a:t>
            </a:r>
            <a:r>
              <a:rPr lang="en-US" altLang="zh-CN" sz="4000" dirty="0"/>
              <a:t> Spark</a:t>
            </a:r>
            <a:endParaRPr lang="en-US" sz="4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484764" y="4361554"/>
            <a:ext cx="2501077" cy="760288"/>
          </a:xfrm>
        </p:spPr>
        <p:txBody>
          <a:bodyPr/>
          <a:lstStyle/>
          <a:p>
            <a:r>
              <a:rPr lang="es-ES" dirty="0"/>
              <a:t>J</a:t>
            </a:r>
            <a:r>
              <a:rPr lang="en-US" dirty="0" err="1"/>
              <a:t>esús</a:t>
            </a:r>
            <a:r>
              <a:rPr lang="en-US" dirty="0"/>
              <a:t> Arnau Villar</a:t>
            </a:r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Introducción (30 min)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Breve historia del procesamiento de datos y Big Data.</a:t>
            </a:r>
          </a:p>
          <a:p>
            <a:r>
              <a:rPr lang="es-ES" dirty="0"/>
              <a:t>Evolución de Apache </a:t>
            </a:r>
            <a:r>
              <a:rPr lang="es-ES" dirty="0" err="1"/>
              <a:t>Spark</a:t>
            </a:r>
            <a:r>
              <a:rPr lang="es-ES" dirty="0"/>
              <a:t> y sus beneficios en el mundo del Big Data.</a:t>
            </a:r>
          </a:p>
          <a:p>
            <a:r>
              <a:rPr lang="es-ES" dirty="0"/>
              <a:t>Fundación y desarrollo de </a:t>
            </a:r>
            <a:r>
              <a:rPr lang="es-ES" dirty="0" err="1"/>
              <a:t>Databricks</a:t>
            </a:r>
            <a:r>
              <a:rPr lang="es-ES" dirty="0"/>
              <a:t>: historia, capitalización, número de clientes, valoración y ranking.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Onboarding</a:t>
            </a:r>
            <a:r>
              <a:rPr lang="es-ES" dirty="0"/>
              <a:t>(60 min)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68E49B2-2A15-DC9D-B0DE-0822C926559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71607" y="5281219"/>
            <a:ext cx="5162709" cy="421399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8" y="3419684"/>
            <a:ext cx="5162709" cy="1431402"/>
          </a:xfrm>
        </p:spPr>
        <p:txBody>
          <a:bodyPr/>
          <a:lstStyle/>
          <a:p>
            <a:r>
              <a:rPr lang="es-ES" dirty="0"/>
              <a:t>Qué es </a:t>
            </a:r>
            <a:r>
              <a:rPr lang="es-ES" dirty="0" err="1"/>
              <a:t>Databricks</a:t>
            </a:r>
            <a:r>
              <a:rPr lang="es-ES" dirty="0"/>
              <a:t> y cómo se diferencia de otros entornos de </a:t>
            </a:r>
            <a:r>
              <a:rPr lang="es-ES" dirty="0" err="1"/>
              <a:t>Spark</a:t>
            </a:r>
            <a:r>
              <a:rPr lang="es-ES" dirty="0"/>
              <a:t>.</a:t>
            </a:r>
          </a:p>
          <a:p>
            <a:r>
              <a:rPr lang="es-ES" dirty="0"/>
              <a:t>Arquitectura general y componentes clave.</a:t>
            </a:r>
          </a:p>
          <a:p>
            <a:r>
              <a:rPr lang="es-ES" dirty="0"/>
              <a:t>Interfaz de usuario y navegación básica.</a:t>
            </a:r>
          </a:p>
          <a:p>
            <a:r>
              <a:rPr lang="es-ES" b="1" dirty="0" err="1"/>
              <a:t>Lab</a:t>
            </a:r>
            <a:r>
              <a:rPr lang="es-ES" b="1" dirty="0"/>
              <a:t> 1: </a:t>
            </a:r>
            <a:r>
              <a:rPr lang="es-ES" b="1" dirty="0" err="1"/>
              <a:t>Databricks</a:t>
            </a:r>
            <a:r>
              <a:rPr lang="es-ES" b="1" dirty="0"/>
              <a:t> </a:t>
            </a:r>
            <a:r>
              <a:rPr lang="es-ES" b="1" dirty="0" err="1"/>
              <a:t>Workspace</a:t>
            </a:r>
            <a:r>
              <a:rPr lang="es-ES" b="1" dirty="0"/>
              <a:t> UI</a:t>
            </a:r>
          </a:p>
          <a:p>
            <a:r>
              <a:rPr lang="es-ES" b="1" dirty="0"/>
              <a:t>Break (15 min)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B250B41-6A81-A105-DC41-24A78E1F5B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71608" y="5725668"/>
            <a:ext cx="5162709" cy="1635938"/>
          </a:xfrm>
        </p:spPr>
        <p:txBody>
          <a:bodyPr/>
          <a:lstStyle/>
          <a:p>
            <a:endParaRPr lang="en-US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39" name="Picture Placeholder 38" descr="A red cubes stacked together&#10;&#10;Description automatically generated">
            <a:extLst>
              <a:ext uri="{FF2B5EF4-FFF2-40B4-BE49-F238E27FC236}">
                <a16:creationId xmlns:a16="http://schemas.microsoft.com/office/drawing/2014/main" id="{BB51CF92-4AB6-080E-BCE2-2F04A2EE2FF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/>
      </p:pic>
      <p:pic>
        <p:nvPicPr>
          <p:cNvPr id="37" name="Picture Placeholder 36" descr="A red cubes stacked together&#10;&#10;Description automatically generated">
            <a:extLst>
              <a:ext uri="{FF2B5EF4-FFF2-40B4-BE49-F238E27FC236}">
                <a16:creationId xmlns:a16="http://schemas.microsoft.com/office/drawing/2014/main" id="{592B0B87-D082-C031-3170-DAD4E342393F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B3297BB8-C751-D95F-BA59-C5F2005C93B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2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Data </a:t>
            </a:r>
            <a:r>
              <a:rPr lang="es-ES" dirty="0" err="1"/>
              <a:t>Engineering</a:t>
            </a:r>
            <a:r>
              <a:rPr lang="es-ES" dirty="0"/>
              <a:t> (90 min)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conceptos básicos de </a:t>
            </a:r>
            <a:r>
              <a:rPr lang="es-ES" dirty="0" err="1"/>
              <a:t>Spark</a:t>
            </a:r>
            <a:endParaRPr lang="es-ES" dirty="0"/>
          </a:p>
          <a:p>
            <a:r>
              <a:rPr lang="es-ES" dirty="0"/>
              <a:t>Introducción a Delta Lake: conceptos y beneficios.</a:t>
            </a:r>
          </a:p>
          <a:p>
            <a:r>
              <a:rPr lang="es-ES" dirty="0"/>
              <a:t>Gestión de metadatos y versionado de datos con Delta Lake.</a:t>
            </a:r>
          </a:p>
          <a:p>
            <a:r>
              <a:rPr lang="es-ES" dirty="0"/>
              <a:t>Orquestación de procesos</a:t>
            </a:r>
          </a:p>
          <a:p>
            <a:r>
              <a:rPr lang="es-ES" b="1" dirty="0" err="1"/>
              <a:t>Lab</a:t>
            </a:r>
            <a:r>
              <a:rPr lang="es-ES" b="1" dirty="0"/>
              <a:t> 2: Ingesta de datos en Delta Lake</a:t>
            </a:r>
            <a:endParaRPr lang="en-US" b="1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1607" y="3353555"/>
            <a:ext cx="5162709" cy="420683"/>
          </a:xfrm>
        </p:spPr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– Data Analytics (60 min)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6" y="3788554"/>
            <a:ext cx="5162709" cy="1431402"/>
          </a:xfrm>
        </p:spPr>
        <p:txBody>
          <a:bodyPr/>
          <a:lstStyle/>
          <a:p>
            <a:r>
              <a:rPr lang="es-ES" dirty="0"/>
              <a:t>Herramientas de análisis de datos en </a:t>
            </a:r>
            <a:r>
              <a:rPr lang="es-ES" dirty="0" err="1"/>
              <a:t>Databricks</a:t>
            </a:r>
            <a:r>
              <a:rPr lang="es-ES" dirty="0"/>
              <a:t>.</a:t>
            </a:r>
          </a:p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interactivas.</a:t>
            </a:r>
          </a:p>
          <a:p>
            <a:r>
              <a:rPr lang="es-ES" dirty="0"/>
              <a:t>Integración con herramientas externas de BI y visualización.</a:t>
            </a:r>
          </a:p>
          <a:p>
            <a:r>
              <a:rPr lang="es-ES" b="1" dirty="0" err="1"/>
              <a:t>Lab</a:t>
            </a:r>
            <a:r>
              <a:rPr lang="es-ES" b="1" dirty="0"/>
              <a:t> 3: Análisis de un conjunto de datos y creación de visualizaciones y </a:t>
            </a:r>
            <a:r>
              <a:rPr lang="es-ES" b="1" dirty="0" err="1"/>
              <a:t>dashboards</a:t>
            </a:r>
            <a:r>
              <a:rPr lang="es-ES" b="1" dirty="0"/>
              <a:t>.</a:t>
            </a:r>
          </a:p>
          <a:p>
            <a:endParaRPr lang="en-US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7" name="Picture Placeholder 6" descr="A red cubes stacked together&#10;&#10;Description automatically generated">
            <a:extLst>
              <a:ext uri="{FF2B5EF4-FFF2-40B4-BE49-F238E27FC236}">
                <a16:creationId xmlns:a16="http://schemas.microsoft.com/office/drawing/2014/main" id="{1E514A95-F9A7-10A1-7464-8BFAB1C7A3A1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pic>
        <p:nvPicPr>
          <p:cNvPr id="10" name="Picture Placeholder 9" descr="A red cubes stacked together&#10;&#10;Description automatically generated">
            <a:extLst>
              <a:ext uri="{FF2B5EF4-FFF2-40B4-BE49-F238E27FC236}">
                <a16:creationId xmlns:a16="http://schemas.microsoft.com/office/drawing/2014/main" id="{011FC966-6DD8-BF71-7D76-7A72659B336A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>
          <a:xfrm>
            <a:off x="4724703" y="3474520"/>
            <a:ext cx="536270" cy="565882"/>
          </a:xfrm>
        </p:spPr>
      </p:pic>
    </p:spTree>
    <p:extLst>
      <p:ext uri="{BB962C8B-B14F-4D97-AF65-F5344CB8AC3E}">
        <p14:creationId xmlns:p14="http://schemas.microsoft.com/office/powerpoint/2010/main" val="368572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9CBE28-64C4-E765-17D6-667DDCEBC1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err="1"/>
              <a:t>Conclusión</a:t>
            </a:r>
            <a:r>
              <a:rPr lang="en-US" dirty="0"/>
              <a:t> (30 min)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145E4-3ECB-2923-E30C-B07A44A4B5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de los conceptos clave cubiertos en el workshop.</a:t>
            </a:r>
          </a:p>
          <a:p>
            <a:r>
              <a:rPr lang="es-ES" dirty="0"/>
              <a:t>Mejores prácticas para aprovechar </a:t>
            </a:r>
            <a:r>
              <a:rPr lang="es-ES" dirty="0" err="1"/>
              <a:t>Databricks</a:t>
            </a:r>
            <a:r>
              <a:rPr lang="es-ES" dirty="0"/>
              <a:t> en proyectos de Big Data.</a:t>
            </a:r>
          </a:p>
          <a:p>
            <a:r>
              <a:rPr lang="es-ES" dirty="0"/>
              <a:t>Recursos adicionales para seguir aprendiendo.</a:t>
            </a:r>
          </a:p>
          <a:p>
            <a:r>
              <a:rPr lang="es-ES" dirty="0"/>
              <a:t>Q&amp;A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9D4E8-8E88-1212-6B68-40807831243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01281-9833-9B9E-0FE8-224DBFBCA73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8C0F169-3AF9-CE3A-6236-06AE80819B4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277ECF-D456-B72E-39B8-AFDB0042DF8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00E5A-AA0B-28AA-C279-B1C7229A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13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C423C810-FA00-8F42-D003-BC5CC1E3421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/>
          <a:srcRect l="5182" r="5182"/>
          <a:stretch>
            <a:fillRect/>
          </a:stretch>
        </p:blipFill>
        <p:spPr/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3C6822-BD8D-E9C7-F776-A3617EE7DED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C159B4-F78D-9EFB-0D89-FC5D314B0BB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647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9CBE28-64C4-E765-17D6-667DDCEBC1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S</a:t>
            </a:r>
            <a:r>
              <a:rPr lang="en-US" dirty="0" err="1"/>
              <a:t>lides</a:t>
            </a:r>
            <a:r>
              <a:rPr lang="en-US" dirty="0"/>
              <a:t> y Código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laboratorios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145E4-3ECB-2923-E30C-B07A44A4B5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 err="1"/>
              <a:t>Github</a:t>
            </a:r>
            <a:r>
              <a:rPr lang="es-ES" dirty="0"/>
              <a:t> Repo:</a:t>
            </a:r>
          </a:p>
          <a:p>
            <a:r>
              <a:rPr lang="en-US" dirty="0" err="1">
                <a:hlinkClick r:id="rId3"/>
              </a:rPr>
              <a:t>jarnawer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databricks_workshop</a:t>
            </a:r>
            <a:r>
              <a:rPr lang="en-US" dirty="0">
                <a:hlinkClick r:id="rId3"/>
              </a:rPr>
              <a:t> (github.com)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Databricks Community Edition:</a:t>
            </a:r>
          </a:p>
          <a:p>
            <a:r>
              <a:rPr lang="en-US" dirty="0">
                <a:hlinkClick r:id="rId4"/>
              </a:rPr>
              <a:t>Login - Databricks Community Edition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9D4E8-8E88-1212-6B68-40807831243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01281-9833-9B9E-0FE8-224DBFBCA73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8C0F169-3AF9-CE3A-6236-06AE80819B4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277ECF-D456-B72E-39B8-AFDB0042DF8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00E5A-AA0B-28AA-C279-B1C7229A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Recursos</a:t>
            </a:r>
            <a:br>
              <a:rPr lang="es-ES" dirty="0"/>
            </a:br>
            <a:r>
              <a:rPr lang="es-ES" dirty="0"/>
              <a:t>Adicionales</a:t>
            </a:r>
            <a:endParaRPr lang="en-US" dirty="0"/>
          </a:p>
        </p:txBody>
      </p:sp>
      <p:pic>
        <p:nvPicPr>
          <p:cNvPr id="13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C423C810-FA00-8F42-D003-BC5CC1E3421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5"/>
          <a:srcRect l="5182" r="5182"/>
          <a:stretch>
            <a:fillRect/>
          </a:stretch>
        </p:blipFill>
        <p:spPr/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3C6822-BD8D-E9C7-F776-A3617EE7DED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C159B4-F78D-9EFB-0D89-FC5D314B0BB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586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F85255C-455D-E083-2E46-96CEEF7A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7" y="1420879"/>
            <a:ext cx="5257793" cy="1142684"/>
          </a:xfrm>
        </p:spPr>
        <p:txBody>
          <a:bodyPr/>
          <a:lstStyle/>
          <a:p>
            <a:r>
              <a:rPr lang="es-ES" dirty="0"/>
              <a:t>Jesus Arnau Villar</a:t>
            </a:r>
            <a:br>
              <a:rPr lang="es-ES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28BE7C1-6092-D8FE-0973-2CBC6D226F8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749113" y="4277127"/>
            <a:ext cx="6039156" cy="448372"/>
          </a:xfrm>
        </p:spPr>
        <p:txBody>
          <a:bodyPr/>
          <a:lstStyle/>
          <a:p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https://www.linkedin.com/in/jesus-arnau-84494441/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7" name="Picture 2" descr="linkedin&quot; Icon - Download for free – Iconduck">
            <a:extLst>
              <a:ext uri="{FF2B5EF4-FFF2-40B4-BE49-F238E27FC236}">
                <a16:creationId xmlns:a16="http://schemas.microsoft.com/office/drawing/2014/main" id="{D9DFB79A-9EF7-358C-82A7-72C3742F3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786" y="4221685"/>
            <a:ext cx="448372" cy="4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4766CC5-B2EC-D2B6-8E82-D6B823E982B0}"/>
              </a:ext>
            </a:extLst>
          </p:cNvPr>
          <p:cNvGrpSpPr/>
          <p:nvPr/>
        </p:nvGrpSpPr>
        <p:grpSpPr>
          <a:xfrm>
            <a:off x="1308602" y="2325192"/>
            <a:ext cx="6434423" cy="370553"/>
            <a:chOff x="1308602" y="2325192"/>
            <a:chExt cx="6434423" cy="370553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CFE3DE2-3791-145E-FD0E-3A6442D573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8602" y="2325192"/>
              <a:ext cx="370553" cy="370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 Placeholder 12">
              <a:extLst>
                <a:ext uri="{FF2B5EF4-FFF2-40B4-BE49-F238E27FC236}">
                  <a16:creationId xmlns:a16="http://schemas.microsoft.com/office/drawing/2014/main" id="{0472AFE2-E464-B303-B1F9-FABE97F639B7}"/>
                </a:ext>
              </a:extLst>
            </p:cNvPr>
            <p:cNvSpPr txBox="1">
              <a:spLocks/>
            </p:cNvSpPr>
            <p:nvPr/>
          </p:nvSpPr>
          <p:spPr>
            <a:xfrm>
              <a:off x="1703869" y="2325192"/>
              <a:ext cx="6039156" cy="3705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9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dirty="0"/>
                <a:t>Senior Cloud Data </a:t>
              </a:r>
              <a:r>
                <a:rPr lang="es-ES" dirty="0" err="1"/>
                <a:t>Engineer</a:t>
              </a:r>
              <a:endParaRPr lang="es-ES" dirty="0"/>
            </a:p>
            <a:p>
              <a:endParaRPr lang="es-ES" dirty="0"/>
            </a:p>
            <a:p>
              <a:endParaRPr lang="es-ES" dirty="0"/>
            </a:p>
            <a:p>
              <a:endParaRPr lang="en-US" dirty="0"/>
            </a:p>
          </p:txBody>
        </p:sp>
      </p:grp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F2475A09-D74A-DB57-2E3C-61054B2E9B70}"/>
              </a:ext>
            </a:extLst>
          </p:cNvPr>
          <p:cNvSpPr txBox="1">
            <a:spLocks/>
          </p:cNvSpPr>
          <p:nvPr/>
        </p:nvSpPr>
        <p:spPr>
          <a:xfrm>
            <a:off x="1703869" y="2968285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Apache </a:t>
            </a:r>
            <a:r>
              <a:rPr lang="es-ES" dirty="0" err="1"/>
              <a:t>Spark</a:t>
            </a:r>
            <a:r>
              <a:rPr lang="es-ES" dirty="0"/>
              <a:t> 3 </a:t>
            </a:r>
            <a:r>
              <a:rPr lang="es-ES" dirty="0" err="1"/>
              <a:t>Certified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1AF820FD-1DEC-E85F-648E-23F9208BE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605" y="2844114"/>
            <a:ext cx="446264" cy="61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Kirill Chufarov on LinkedIn: Dima has always been a champion. Now it  confirmed by Databricks 🥳">
            <a:extLst>
              <a:ext uri="{FF2B5EF4-FFF2-40B4-BE49-F238E27FC236}">
                <a16:creationId xmlns:a16="http://schemas.microsoft.com/office/drawing/2014/main" id="{267F1A06-E523-1579-0AA7-EF8714A41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126" y="3594686"/>
            <a:ext cx="412015" cy="46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2876AAC1-AB8A-EB3B-64FD-8EC909F4DAE5}"/>
              </a:ext>
            </a:extLst>
          </p:cNvPr>
          <p:cNvSpPr txBox="1">
            <a:spLocks/>
          </p:cNvSpPr>
          <p:nvPr/>
        </p:nvSpPr>
        <p:spPr>
          <a:xfrm>
            <a:off x="1703869" y="3642992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Solutions</a:t>
            </a:r>
            <a:r>
              <a:rPr lang="es-ES" dirty="0"/>
              <a:t> </a:t>
            </a:r>
            <a:r>
              <a:rPr lang="es-ES" dirty="0" err="1"/>
              <a:t>Architect</a:t>
            </a:r>
            <a:r>
              <a:rPr lang="es-ES" dirty="0"/>
              <a:t> </a:t>
            </a:r>
            <a:r>
              <a:rPr lang="es-ES" dirty="0" err="1"/>
              <a:t>Champion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3" name="Picture Placeholder 2" descr="A person in a turtleneck&#10;&#10;Description automatically generated">
            <a:extLst>
              <a:ext uri="{FF2B5EF4-FFF2-40B4-BE49-F238E27FC236}">
                <a16:creationId xmlns:a16="http://schemas.microsoft.com/office/drawing/2014/main" id="{FEA11DE8-C33C-3D5B-D05E-A12AFC315DF2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7"/>
          <a:srcRect l="6518" r="6518"/>
          <a:stretch>
            <a:fillRect/>
          </a:stretch>
        </p:blipFill>
        <p:spPr>
          <a:xfrm>
            <a:off x="8387277" y="1901013"/>
            <a:ext cx="1979467" cy="2276395"/>
          </a:xfrm>
        </p:spPr>
      </p:pic>
    </p:spTree>
    <p:extLst>
      <p:ext uri="{BB962C8B-B14F-4D97-AF65-F5344CB8AC3E}">
        <p14:creationId xmlns:p14="http://schemas.microsoft.com/office/powerpoint/2010/main" val="251893026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purl.org/dc/elements/1.1/"/>
    <ds:schemaRef ds:uri="http://schemas.microsoft.com/office/2006/metadata/properties"/>
    <ds:schemaRef ds:uri="71af3243-3dd4-4a8d-8c0d-dd76da1f02a5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schemas.microsoft.com/sharepoint/v3"/>
    <ds:schemaRef ds:uri="http://www.w3.org/XML/1998/namespace"/>
    <ds:schemaRef ds:uri="230e9df3-be65-4c73-a93b-d1236ebd677e"/>
    <ds:schemaRef ds:uri="http://purl.org/dc/terms/"/>
    <ds:schemaRef ds:uri="http://schemas.microsoft.com/office/infopath/2007/PartnerControls"/>
    <ds:schemaRef ds:uri="16c05727-aa75-4e4a-9b5f-8a80a1165891"/>
  </ds:schemaRefs>
</ds:datastoreItem>
</file>

<file path=customXml/itemProps3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295</Words>
  <Application>Microsoft Office PowerPoint</Application>
  <PresentationFormat>Widescreen</PresentationFormat>
  <Paragraphs>50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Introducción a Databricks y el ecosistema Spark</vt:lpstr>
      <vt:lpstr>Agenda</vt:lpstr>
      <vt:lpstr>Agenda</vt:lpstr>
      <vt:lpstr>Agenda</vt:lpstr>
      <vt:lpstr>Recursos Adicionales</vt:lpstr>
      <vt:lpstr>Jesus Arnau Villar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2024-03-08T15:48:22Z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